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3" r:id="rId1"/>
  </p:sld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o" initials="author" lastIdx="1" clrIdx="0">
    <p:extLst>
      <p:ext uri="{19B8F6BF-5375-455C-9EA6-DF929625EA0E}">
        <p15:presenceInfo xmlns:p15="http://schemas.microsoft.com/office/powerpoint/2012/main" xmlns="" userId="n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300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727200" y="3200400"/>
            <a:ext cx="85344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8116C-76D4-4885-8F33-D1FB9D12A3E4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D5D1C6C-2036-42E2-A451-9F912FF0678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3909" y="1449304"/>
            <a:ext cx="12028716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83909" y="1396720"/>
            <a:ext cx="12028716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83909" y="2976649"/>
            <a:ext cx="12028716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1505931"/>
            <a:ext cx="109728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8116C-76D4-4885-8F33-D1FB9D12A3E4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D1C6C-2036-42E2-A451-9F912FF0678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103632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952501"/>
            <a:ext cx="103632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547938"/>
            <a:ext cx="103632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8116C-76D4-4885-8F33-D1FB9D12A3E4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6172200"/>
            <a:ext cx="53340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92550" y="2376830"/>
            <a:ext cx="120180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2195" y="2341476"/>
            <a:ext cx="12018375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91075" y="2468880"/>
            <a:ext cx="12019495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2D5D1C6C-2036-42E2-A451-9F912FF067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8116C-76D4-4885-8F33-D1FB9D12A3E4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D1C6C-2036-42E2-A451-9F912FF0678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5786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6040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8116C-76D4-4885-8F33-D1FB9D12A3E4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D1C6C-2036-42E2-A451-9F912FF0678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12192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66040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8116C-76D4-4885-8F33-D1FB9D12A3E4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D1C6C-2036-42E2-A451-9F912FF067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8116C-76D4-4885-8F33-D1FB9D12A3E4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D1C6C-2036-42E2-A451-9F912FF067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219200" y="1600200"/>
            <a:ext cx="2540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8116C-76D4-4885-8F33-D1FB9D12A3E4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D1C6C-2036-42E2-A451-9F912FF0678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3962400" y="1600200"/>
            <a:ext cx="7620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900550"/>
            <a:ext cx="97536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45825"/>
            <a:ext cx="97536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8116C-76D4-4885-8F33-D1FB9D12A3E4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19200" y="6172200"/>
            <a:ext cx="51816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2D5D1C6C-2036-42E2-A451-9F912FF0678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91076" y="4683555"/>
            <a:ext cx="120091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91345" y="4650475"/>
            <a:ext cx="12008852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91348" y="4773225"/>
            <a:ext cx="12008849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078" y="66676"/>
            <a:ext cx="12002497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8116C-76D4-4885-8F33-D1FB9D12A3E4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D1C6C-2036-42E2-A451-9F912FF067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68224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27464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8116C-76D4-4885-8F33-D1FB9D12A3E4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D1C6C-2036-42E2-A451-9F912FF067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103632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103632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828116C-76D4-4885-8F33-D1FB9D12A3E4}" type="datetimeFigureOut">
              <a:rPr lang="en-US" smtClean="0"/>
              <a:t>7/13/2020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D5D1C6C-2036-42E2-A451-9F912FF0678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59FCCC-A975-4799-9DA0-C50140D25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CHEMICALS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BC4D26F-93CA-4442-9911-60A3B44A51B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lnSpc>
                <a:spcPct val="200000"/>
              </a:lnSpc>
            </a:pPr>
            <a:r>
              <a:rPr lang="en-US" dirty="0"/>
              <a:t>STUDENT NAME</a:t>
            </a:r>
          </a:p>
          <a:p>
            <a:pPr algn="ctr">
              <a:lnSpc>
                <a:spcPct val="200000"/>
              </a:lnSpc>
            </a:pPr>
            <a:r>
              <a:rPr lang="en-US" dirty="0"/>
              <a:t>TITLE</a:t>
            </a:r>
          </a:p>
          <a:p>
            <a:pPr algn="ctr">
              <a:lnSpc>
                <a:spcPct val="200000"/>
              </a:lnSpc>
            </a:pPr>
            <a:r>
              <a:rPr lang="en-US" dirty="0"/>
              <a:t>UNIVERSITY</a:t>
            </a:r>
          </a:p>
          <a:p>
            <a:pPr algn="ctr">
              <a:lnSpc>
                <a:spcPct val="200000"/>
              </a:lnSpc>
            </a:pPr>
            <a:r>
              <a:rPr lang="en-US" dirty="0"/>
              <a:t>DATE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05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0">
        <p:randomBar dir="vert"/>
      </p:transition>
    </mc:Choice>
    <mc:Fallback xmlns="">
      <p:transition advClick="0" advTm="0"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3B62BF-9434-42A9-AF89-B04BB3B66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8E37792-3F62-4BAA-A963-1277E98762B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200000"/>
              </a:lnSpc>
            </a:pPr>
            <a:r>
              <a:rPr lang="en-US" dirty="0"/>
              <a:t>The fermentation of food can produce reactive and poorly digested foods to healthy food that is suitable for human consumption.</a:t>
            </a:r>
          </a:p>
          <a:p>
            <a:pPr>
              <a:lnSpc>
                <a:spcPct val="200000"/>
              </a:lnSpc>
            </a:pPr>
            <a:r>
              <a:rPr lang="en-US" dirty="0"/>
              <a:t>The fermentation process destroys harmful chemicals and bacteria, including other microorganisms. </a:t>
            </a:r>
          </a:p>
          <a:p>
            <a:pPr>
              <a:lnSpc>
                <a:spcPct val="200000"/>
              </a:lnSpc>
            </a:pPr>
            <a:r>
              <a:rPr lang="en-US" dirty="0"/>
              <a:t>Fermentation ensures that important bacteria are only left to work(Ldesberg,2019).The essential bacteria are very critical in the production of enzymes that plays the role of digestion.</a:t>
            </a:r>
          </a:p>
          <a:p>
            <a:pPr>
              <a:lnSpc>
                <a:spcPct val="2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6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9EB191-4192-4BC4-BF24-46FD18A8A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INDUSTRIAL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9825FD1-1935-42FA-A02D-5D6460C3EB2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54954" y="1477109"/>
            <a:ext cx="9228566" cy="5685692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200000"/>
              </a:lnSpc>
            </a:pPr>
            <a:r>
              <a:rPr lang="en-US" dirty="0"/>
              <a:t>The industrial process of fermentation is happening when the submerging of the eukaryotic cells is done. </a:t>
            </a:r>
          </a:p>
          <a:p>
            <a:pPr>
              <a:lnSpc>
                <a:spcPct val="200000"/>
              </a:lnSpc>
            </a:pPr>
            <a:r>
              <a:rPr lang="en-US" dirty="0"/>
              <a:t>For example, the evaporation of Coffee is conducted in a moist environment. For the avoidance of contamination, sterilization of air, medium, and equipment is held(Ludesberg,2019). </a:t>
            </a:r>
          </a:p>
          <a:p>
            <a:pPr>
              <a:lnSpc>
                <a:spcPct val="200000"/>
              </a:lnSpc>
            </a:pPr>
            <a:r>
              <a:rPr lang="en-US" dirty="0"/>
              <a:t>The control of foam is handled through the application of chemical anti-foaming agents or mechanical foam destruction.</a:t>
            </a:r>
          </a:p>
          <a:p>
            <a:pPr>
              <a:lnSpc>
                <a:spcPct val="200000"/>
              </a:lnSpc>
            </a:pPr>
            <a:r>
              <a:rPr lang="en-US" dirty="0"/>
              <a:t> The pressure, viscosity, and temperature control have to be observed through thorough measurement. </a:t>
            </a:r>
          </a:p>
          <a:p>
            <a:pPr>
              <a:lnSpc>
                <a:spcPct val="200000"/>
              </a:lnSpc>
            </a:pPr>
            <a:r>
              <a:rPr lang="en-US" dirty="0"/>
              <a:t>The element of scale-up is crucial during fermentation since it converts the procedure of the laboratory to the industrial process.</a:t>
            </a:r>
          </a:p>
          <a:p>
            <a:pPr>
              <a:lnSpc>
                <a:spcPct val="200000"/>
              </a:lnSpc>
            </a:pPr>
            <a:r>
              <a:rPr lang="en-US" dirty="0"/>
              <a:t> In most cases, laboratory scale, according to the knowledge of industrial microbiology, is not right in large-scale production</a:t>
            </a:r>
          </a:p>
          <a:p>
            <a:pPr>
              <a:lnSpc>
                <a:spcPct val="200000"/>
              </a:lnSpc>
            </a:pPr>
            <a:r>
              <a:rPr lang="en-US" dirty="0"/>
              <a:t>. The application of laboratory procedures in industrial fermentation is not advised.</a:t>
            </a:r>
          </a:p>
          <a:p>
            <a:pPr>
              <a:lnSpc>
                <a:spcPct val="2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22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B50A9AC-5AE7-4272-B823-9DF185A9D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INGREDIENT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5789949-5BCE-4FDD-ADFD-054AD55F578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54954" y="1535724"/>
            <a:ext cx="9756885" cy="5111262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200000"/>
              </a:lnSpc>
            </a:pPr>
            <a:r>
              <a:rPr lang="en-US" dirty="0"/>
              <a:t>The main ingredient for the fermentation of Coffee as a fermented food is sugar.</a:t>
            </a:r>
          </a:p>
          <a:p>
            <a:pPr>
              <a:lnSpc>
                <a:spcPct val="200000"/>
              </a:lnSpc>
            </a:pPr>
            <a:r>
              <a:rPr lang="en-US" dirty="0"/>
              <a:t> Sugar is broken down to result in the process of heat releasing. The chemical formula can be written as C12H22O11. </a:t>
            </a:r>
          </a:p>
          <a:p>
            <a:pPr>
              <a:lnSpc>
                <a:spcPct val="200000"/>
              </a:lnSpc>
            </a:pPr>
            <a:r>
              <a:rPr lang="en-US" dirty="0"/>
              <a:t>Adverse effects dominate the effect of Coffee fermenting on the environment.</a:t>
            </a:r>
          </a:p>
          <a:p>
            <a:pPr>
              <a:lnSpc>
                <a:spcPct val="200000"/>
              </a:lnSpc>
            </a:pPr>
            <a:r>
              <a:rPr lang="en-US" dirty="0"/>
              <a:t> During fermentation, sugar as an ingredient is turned into a yeast cell, carbon dioxide, and energy. </a:t>
            </a:r>
          </a:p>
          <a:p>
            <a:pPr>
              <a:lnSpc>
                <a:spcPct val="200000"/>
              </a:lnSpc>
            </a:pPr>
            <a:r>
              <a:rPr lang="en-US" dirty="0"/>
              <a:t>Since Coffee is not a renewable product, carbon dioxide is emitted to the atmosphere hence contributing a percentage of global warming (</a:t>
            </a:r>
            <a:r>
              <a:rPr lang="en-US" dirty="0" err="1"/>
              <a:t>Sankaranarayanan</a:t>
            </a:r>
            <a:r>
              <a:rPr lang="en-US" dirty="0"/>
              <a:t> &amp; </a:t>
            </a:r>
            <a:r>
              <a:rPr lang="en-US" dirty="0" err="1"/>
              <a:t>Amaresan</a:t>
            </a:r>
            <a:r>
              <a:rPr lang="en-US" dirty="0"/>
              <a:t>, 2019). </a:t>
            </a:r>
          </a:p>
          <a:p>
            <a:pPr>
              <a:lnSpc>
                <a:spcPct val="200000"/>
              </a:lnSpc>
            </a:pPr>
            <a:r>
              <a:rPr lang="en-US" dirty="0"/>
              <a:t>Global warming has been a global issue since the oxygen layer is destroyed, allowing harmful rays from the sun that cause skin cancer to human beings.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dirty="0"/>
              <a:t> </a:t>
            </a:r>
          </a:p>
          <a:p>
            <a:pPr>
              <a:lnSpc>
                <a:spcPct val="200000"/>
              </a:lnSpc>
            </a:pPr>
            <a:endParaRPr lang="en-US" dirty="0"/>
          </a:p>
          <a:p>
            <a:pPr>
              <a:lnSpc>
                <a:spcPct val="2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83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6BF7381-F8FB-443F-BF55-FDAFA2559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CHEMICAL FORMULA OF SUGAR</a:t>
            </a:r>
          </a:p>
        </p:txBody>
      </p:sp>
      <p:pic>
        <p:nvPicPr>
          <p:cNvPr id="1026" name="Picture 2" descr="Sugar chemical Formula">
            <a:extLst>
              <a:ext uri="{FF2B5EF4-FFF2-40B4-BE49-F238E27FC236}">
                <a16:creationId xmlns:a16="http://schemas.microsoft.com/office/drawing/2014/main" xmlns="" id="{9BCFEE3A-7531-44D1-BE6E-B654FC566A24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86387" y="2605087"/>
            <a:ext cx="2028825" cy="225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784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576D79-6C44-4216-A409-3678A4A8A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CAFFEINE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1C65050-590B-456F-9B71-24C086F5178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54954" y="1582616"/>
            <a:ext cx="9513045" cy="487680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200000"/>
              </a:lnSpc>
            </a:pPr>
            <a:r>
              <a:rPr lang="en-US" dirty="0"/>
              <a:t>Cultured Coffee is a fermented food and not a beverage (</a:t>
            </a:r>
            <a:r>
              <a:rPr lang="en-US" dirty="0" err="1"/>
              <a:t>Sankaranarayana</a:t>
            </a:r>
            <a:r>
              <a:rPr lang="en-US" dirty="0"/>
              <a:t> et al.2019).</a:t>
            </a:r>
          </a:p>
          <a:p>
            <a:pPr>
              <a:lnSpc>
                <a:spcPct val="200000"/>
              </a:lnSpc>
            </a:pPr>
            <a:r>
              <a:rPr lang="en-US" dirty="0"/>
              <a:t> Cultured Coffee has a product known as caffeine.</a:t>
            </a:r>
          </a:p>
          <a:p>
            <a:pPr>
              <a:lnSpc>
                <a:spcPct val="200000"/>
              </a:lnSpc>
            </a:pPr>
            <a:r>
              <a:rPr lang="en-US" dirty="0"/>
              <a:t> Caffeine has several effects on the human body that can cause severe issues to the health of the body.</a:t>
            </a:r>
          </a:p>
          <a:p>
            <a:pPr>
              <a:lnSpc>
                <a:spcPct val="200000"/>
              </a:lnSpc>
            </a:pPr>
            <a:r>
              <a:rPr lang="en-US" dirty="0"/>
              <a:t> Caffeine has no value of nutrition, and it is tasteless; hence it is presence is very hard to be detected in food or drugs.</a:t>
            </a:r>
          </a:p>
          <a:p>
            <a:pPr>
              <a:lnSpc>
                <a:spcPct val="200000"/>
              </a:lnSpc>
            </a:pPr>
            <a:r>
              <a:rPr lang="en-US" dirty="0"/>
              <a:t> The symptoms of caffeine present in food can also, on the other hand, be felt through the energy feeling by the user. </a:t>
            </a:r>
          </a:p>
          <a:p>
            <a:pPr>
              <a:lnSpc>
                <a:spcPct val="200000"/>
              </a:lnSpc>
            </a:pPr>
            <a:r>
              <a:rPr lang="en-US" dirty="0"/>
              <a:t>The safest amount of caffeine consumption to adults is recommended at 400 milligrams (</a:t>
            </a:r>
            <a:r>
              <a:rPr lang="en-US" dirty="0" err="1"/>
              <a:t>Sankaranarayana</a:t>
            </a:r>
            <a:r>
              <a:rPr lang="en-US" dirty="0"/>
              <a:t> et al.2019).</a:t>
            </a:r>
          </a:p>
          <a:p>
            <a:pPr>
              <a:lnSpc>
                <a:spcPct val="2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73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60ACE4-3360-4073-994F-C1F60DAF1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EFFECTS OF CAFFEINE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E6340BA-6F3A-427A-B975-FDF55CE5FB6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54954" y="1488831"/>
            <a:ext cx="9309845" cy="5369169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200000"/>
              </a:lnSpc>
            </a:pPr>
            <a:r>
              <a:rPr lang="en-US" dirty="0"/>
              <a:t>The effects of caffeine as a product of cultured food is the stimulation of the central nervous system. </a:t>
            </a:r>
          </a:p>
          <a:p>
            <a:pPr>
              <a:lnSpc>
                <a:spcPct val="200000"/>
              </a:lnSpc>
            </a:pPr>
            <a:r>
              <a:rPr lang="en-US" dirty="0"/>
              <a:t>The stimulation causes alertness in the human brain. The user might feel regularly awake, and it used in medication for the management of migraines and drowsiness. </a:t>
            </a:r>
          </a:p>
          <a:p>
            <a:pPr>
              <a:lnSpc>
                <a:spcPct val="200000"/>
              </a:lnSpc>
            </a:pPr>
            <a:r>
              <a:rPr lang="en-US" dirty="0"/>
              <a:t>Various studies have indicated that people who use caffeine have lower levels of dementia and Alzheimer's development. On the other hand, a lot of caffeine consumption may cause headaches since the blood level in the brain has gotten used to it. </a:t>
            </a:r>
          </a:p>
          <a:p>
            <a:pPr>
              <a:lnSpc>
                <a:spcPct val="200000"/>
              </a:lnSpc>
            </a:pPr>
            <a:r>
              <a:rPr lang="en-US" dirty="0"/>
              <a:t>The use of Coffee can also cause the muscles to </a:t>
            </a:r>
            <a:r>
              <a:rPr lang="en-US" dirty="0" err="1"/>
              <a:t>switch.Osteoporosis</a:t>
            </a:r>
            <a:r>
              <a:rPr lang="en-US" dirty="0"/>
              <a:t> is a condition that results in the thinning of the bone, thus leading to muscle switch (</a:t>
            </a:r>
            <a:r>
              <a:rPr lang="en-US" dirty="0" err="1"/>
              <a:t>Sankaranarayana</a:t>
            </a:r>
            <a:r>
              <a:rPr lang="en-US" dirty="0"/>
              <a:t> et al.2019).</a:t>
            </a:r>
          </a:p>
          <a:p>
            <a:pPr>
              <a:lnSpc>
                <a:spcPct val="2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7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FFA252F-B3F9-4A94-ACED-F51F0B86A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DIAGRAM OF EFFECTS OF CAFFEINE</a:t>
            </a:r>
          </a:p>
        </p:txBody>
      </p:sp>
      <p:pic>
        <p:nvPicPr>
          <p:cNvPr id="2050" name="Picture 2" descr="What are the negative effects, if any, of long-term caffeine ...">
            <a:extLst>
              <a:ext uri="{FF2B5EF4-FFF2-40B4-BE49-F238E27FC236}">
                <a16:creationId xmlns:a16="http://schemas.microsoft.com/office/drawing/2014/main" xmlns="" id="{3B493B4B-34E9-4958-AFA6-03EC4EAE7BEE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29225" y="2757487"/>
            <a:ext cx="2343150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636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FD49C93-DFAA-4B5D-BF6B-9CA128F72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CAFFEIN REMOVAL</a:t>
            </a:r>
          </a:p>
        </p:txBody>
      </p:sp>
      <p:pic>
        <p:nvPicPr>
          <p:cNvPr id="3076" name="Picture 4" descr="How to Get Caffeine Out of Your System: 12 Steps (with Pictures)">
            <a:extLst>
              <a:ext uri="{FF2B5EF4-FFF2-40B4-BE49-F238E27FC236}">
                <a16:creationId xmlns:a16="http://schemas.microsoft.com/office/drawing/2014/main" xmlns="" id="{E30089F2-DAAE-4D74-A0AF-356CF4D0CE40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67312" y="2809875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648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32D357-7FA2-4DE0-B4CA-5043AAAED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 CYCLE OF CAFFEINE USER</a:t>
            </a:r>
          </a:p>
        </p:txBody>
      </p:sp>
      <p:pic>
        <p:nvPicPr>
          <p:cNvPr id="4098" name="Picture 2" descr="Coffee. What's the deal? – GetBodyWise">
            <a:extLst>
              <a:ext uri="{FF2B5EF4-FFF2-40B4-BE49-F238E27FC236}">
                <a16:creationId xmlns:a16="http://schemas.microsoft.com/office/drawing/2014/main" xmlns="" id="{44D1C40F-3E13-476A-8920-3813E2447D37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48262" y="2819400"/>
            <a:ext cx="250507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60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BF87AF-A067-436D-883A-514C2B981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828398E-A40B-4AA7-9CBE-FCB5D96076F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indent="0">
              <a:lnSpc>
                <a:spcPct val="200000"/>
              </a:lnSpc>
            </a:pPr>
            <a:r>
              <a:rPr lang="en-US" dirty="0" err="1"/>
              <a:t>Lundsberg</a:t>
            </a:r>
            <a:r>
              <a:rPr lang="en-US" dirty="0"/>
              <a:t>, L. S. (2019). Caffeine consumption. Caffeine, </a:t>
            </a:r>
            <a:r>
              <a:rPr lang="en-US" dirty="0" smtClean="0"/>
              <a:t>199-224. doi:10.1201/9780429126789-9</a:t>
            </a:r>
            <a:endParaRPr lang="en-US" dirty="0"/>
          </a:p>
          <a:p>
            <a:pPr indent="0">
              <a:lnSpc>
                <a:spcPct val="200000"/>
              </a:lnSpc>
            </a:pPr>
            <a:r>
              <a:rPr lang="en-US" dirty="0" err="1"/>
              <a:t>Sankaranarayanan</a:t>
            </a:r>
            <a:r>
              <a:rPr lang="en-US" dirty="0"/>
              <a:t>, A., &amp; </a:t>
            </a:r>
            <a:r>
              <a:rPr lang="en-US" dirty="0" err="1"/>
              <a:t>Amaresan</a:t>
            </a:r>
            <a:r>
              <a:rPr lang="en-US" dirty="0"/>
              <a:t>, N. (2019). Diversity of global fermented food products: An overview. Fermented Food Products, 3-24. doi:10.1201/9780429274787-1 </a:t>
            </a:r>
          </a:p>
          <a:p>
            <a:pPr indent="0">
              <a:lnSpc>
                <a:spcPct val="2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10946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137</TotalTime>
  <Words>586</Words>
  <Application>Microsoft Office PowerPoint</Application>
  <PresentationFormat>Custom</PresentationFormat>
  <Paragraphs>44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Equity</vt:lpstr>
      <vt:lpstr>CHEMICALS</vt:lpstr>
      <vt:lpstr>INTRODUCTION</vt:lpstr>
      <vt:lpstr>INDUSTRIAL PROCESS</vt:lpstr>
      <vt:lpstr>MAIN INGREDIENT</vt:lpstr>
      <vt:lpstr>CHEMICAL FORMULA OF SUGAR</vt:lpstr>
      <vt:lpstr>CAFFEINE</vt:lpstr>
      <vt:lpstr>EFFECTS OF CAFFEINE</vt:lpstr>
      <vt:lpstr>DIAGRAM OF EFFECTS OF CAFFEINE</vt:lpstr>
      <vt:lpstr>CAFFEIN REMOVAL</vt:lpstr>
      <vt:lpstr>LIFE CYCLE OF CAFFEINE USER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WIKILEAKS</dc:title>
  <dc:creator>no</dc:creator>
  <cp:lastModifiedBy>Simon</cp:lastModifiedBy>
  <cp:revision>21</cp:revision>
  <dcterms:created xsi:type="dcterms:W3CDTF">2020-03-22T07:02:16Z</dcterms:created>
  <dcterms:modified xsi:type="dcterms:W3CDTF">2020-07-13T02:58:42Z</dcterms:modified>
</cp:coreProperties>
</file>